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7" r:id="rId3"/>
    <p:sldId id="261" r:id="rId4"/>
    <p:sldId id="274" r:id="rId5"/>
    <p:sldId id="263" r:id="rId6"/>
    <p:sldId id="265" r:id="rId7"/>
    <p:sldId id="283" r:id="rId8"/>
    <p:sldId id="272" r:id="rId9"/>
    <p:sldId id="270" r:id="rId10"/>
    <p:sldId id="271" r:id="rId11"/>
    <p:sldId id="273" r:id="rId12"/>
    <p:sldId id="258" r:id="rId13"/>
    <p:sldId id="275" r:id="rId14"/>
    <p:sldId id="266" r:id="rId15"/>
    <p:sldId id="268" r:id="rId16"/>
    <p:sldId id="279" r:id="rId17"/>
    <p:sldId id="259" r:id="rId18"/>
    <p:sldId id="280" r:id="rId19"/>
    <p:sldId id="282" r:id="rId20"/>
    <p:sldId id="276" r:id="rId21"/>
    <p:sldId id="278" r:id="rId22"/>
    <p:sldId id="277" r:id="rId23"/>
    <p:sldId id="281" r:id="rId2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898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482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927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483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930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336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40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347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887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450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9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5E15-7A63-4581-9D96-E65076A8AC35}" type="datetimeFigureOut">
              <a:rPr lang="sl-SI" smtClean="0"/>
              <a:t>12. 02. 2019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1AEBB-2727-401A-A09E-C3102B271BB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954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15" y="0"/>
            <a:ext cx="92742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73" y="28253"/>
            <a:ext cx="4301322" cy="2104196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853345" y="2132449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b="1" dirty="0" smtClean="0">
                <a:solidFill>
                  <a:schemeClr val="bg1"/>
                </a:solidFill>
              </a:rPr>
              <a:t>CIVILIZACIJSKI DOSEŽKI STARIH RIMLJANOV</a:t>
            </a:r>
            <a:endParaRPr lang="sl-SI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2" y="3651870"/>
            <a:ext cx="5728286" cy="3206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95936" y="404664"/>
            <a:ext cx="4896544" cy="2232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8</a:t>
            </a:r>
            <a:r>
              <a:rPr lang="sl-SI" sz="2400" dirty="0" smtClean="0">
                <a:solidFill>
                  <a:schemeClr val="tx1"/>
                </a:solidFill>
              </a:rPr>
              <a:t>. </a:t>
            </a:r>
            <a:r>
              <a:rPr lang="sl-SI" sz="2400" b="1" dirty="0" smtClean="0">
                <a:solidFill>
                  <a:schemeClr val="accent1"/>
                </a:solidFill>
              </a:rPr>
              <a:t>MEDICINA</a:t>
            </a:r>
            <a:r>
              <a:rPr lang="sl-SI" sz="2400" dirty="0" smtClean="0">
                <a:solidFill>
                  <a:schemeClr val="tx1"/>
                </a:solidFill>
              </a:rPr>
              <a:t>: medicinske šole, kjer so poučevali, zdravili in opravljali manjše operacije, najpomembnejši Grk </a:t>
            </a:r>
            <a:r>
              <a:rPr lang="sl-SI" sz="2400" b="1" dirty="0" smtClean="0">
                <a:solidFill>
                  <a:srgbClr val="00B050"/>
                </a:solidFill>
              </a:rPr>
              <a:t>GALEN</a:t>
            </a:r>
            <a:r>
              <a:rPr lang="sl-SI" sz="2400" dirty="0" smtClean="0">
                <a:solidFill>
                  <a:schemeClr val="tx1"/>
                </a:solidFill>
              </a:rPr>
              <a:t>.</a:t>
            </a:r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8"/>
          <a:stretch/>
        </p:blipFill>
        <p:spPr bwMode="auto">
          <a:xfrm>
            <a:off x="179512" y="2420888"/>
            <a:ext cx="3744920" cy="417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23731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Galen</a:t>
            </a:r>
            <a:r>
              <a:rPr lang="sl-SI" dirty="0" smtClean="0"/>
              <a:t> (130–200 po Kr.) 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2"/>
          <a:stretch/>
        </p:blipFill>
        <p:spPr bwMode="auto">
          <a:xfrm>
            <a:off x="3995936" y="2583230"/>
            <a:ext cx="5032009" cy="400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4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8111" y="496144"/>
            <a:ext cx="4320480" cy="1728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dirty="0" smtClean="0">
                <a:solidFill>
                  <a:schemeClr val="tx1"/>
                </a:solidFill>
              </a:rPr>
              <a:t>9. </a:t>
            </a:r>
            <a:r>
              <a:rPr lang="sl-SI" sz="2400" b="1" dirty="0" smtClean="0">
                <a:solidFill>
                  <a:schemeClr val="accent1"/>
                </a:solidFill>
              </a:rPr>
              <a:t>ZAKONODAJA</a:t>
            </a:r>
            <a:r>
              <a:rPr lang="sl-SI" sz="2400" b="1" dirty="0" smtClean="0">
                <a:solidFill>
                  <a:schemeClr val="tx1"/>
                </a:solidFill>
              </a:rPr>
              <a:t>: </a:t>
            </a:r>
            <a:r>
              <a:rPr lang="sl-SI" sz="2400" dirty="0" smtClean="0">
                <a:solidFill>
                  <a:schemeClr val="tx1"/>
                </a:solidFill>
              </a:rPr>
              <a:t>12 </a:t>
            </a:r>
            <a:r>
              <a:rPr lang="sl-SI" sz="2400" dirty="0">
                <a:solidFill>
                  <a:schemeClr val="tx1"/>
                </a:solidFill>
              </a:rPr>
              <a:t>bronastih ploščic z zakoni = </a:t>
            </a:r>
            <a:r>
              <a:rPr lang="sl-SI" sz="2400" b="1" dirty="0">
                <a:solidFill>
                  <a:srgbClr val="CC0099"/>
                </a:solidFill>
              </a:rPr>
              <a:t>RIMSKO PRAVO</a:t>
            </a:r>
          </a:p>
          <a:p>
            <a:pPr algn="ctr"/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154"/>
            <a:ext cx="2638479" cy="19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0330"/>
            <a:ext cx="8064896" cy="442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0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412776"/>
            <a:ext cx="370787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395536" y="404664"/>
            <a:ext cx="6159177" cy="9135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10. </a:t>
            </a:r>
            <a:r>
              <a:rPr lang="sl-SI" sz="2400" b="1" dirty="0" smtClean="0">
                <a:solidFill>
                  <a:schemeClr val="accent1"/>
                </a:solidFill>
              </a:rPr>
              <a:t>RIMSKO GRADBENIŠTVO IN ARHITEKTURA</a:t>
            </a:r>
            <a:endParaRPr lang="sl-SI" sz="2400" b="1" dirty="0">
              <a:solidFill>
                <a:schemeClr val="accent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6168"/>
            <a:ext cx="2004814" cy="37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52" y="1753927"/>
            <a:ext cx="26098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488"/>
            <a:ext cx="47672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27379"/>
            <a:ext cx="583406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549275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54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" r="11161"/>
          <a:stretch/>
        </p:blipFill>
        <p:spPr bwMode="auto">
          <a:xfrm>
            <a:off x="-1" y="74645"/>
            <a:ext cx="914400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547664" y="4826514"/>
            <a:ext cx="3481536" cy="1335294"/>
          </a:xfrm>
          <a:prstGeom prst="wedgeRoundRectCallout">
            <a:avLst>
              <a:gd name="adj1" fmla="val 43336"/>
              <a:gd name="adj2" fmla="val -900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Gradnja: začetek 70–72 n. št. (Vespazijan), končan 80 n. št. (Tit).</a:t>
            </a:r>
            <a:r>
              <a:rPr lang="sl-SI" sz="2400" dirty="0" smtClean="0"/>
              <a:t>:</a:t>
            </a:r>
            <a:endParaRPr lang="sl-SI" sz="24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1253408" y="1052736"/>
            <a:ext cx="2808312" cy="792088"/>
          </a:xfrm>
          <a:prstGeom prst="wedgeRoundRectCallout">
            <a:avLst>
              <a:gd name="adj1" fmla="val 39348"/>
              <a:gd name="adj2" fmla="val 1170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Sprejel 40.–50.000 gledalcev. 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868144" y="3769465"/>
            <a:ext cx="2592288" cy="792088"/>
          </a:xfrm>
          <a:prstGeom prst="wedgeRoundRectCallout">
            <a:avLst>
              <a:gd name="adj1" fmla="val -52442"/>
              <a:gd name="adj2" fmla="val -900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V uporabi 500 let!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734944" y="417442"/>
            <a:ext cx="4104456" cy="1584176"/>
          </a:xfrm>
          <a:prstGeom prst="wedgeRoundRectCallout">
            <a:avLst>
              <a:gd name="adj1" fmla="val -43377"/>
              <a:gd name="adj2" fmla="val 8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Za </a:t>
            </a:r>
            <a:r>
              <a:rPr lang="sl-SI" sz="2400" dirty="0" err="1" smtClean="0">
                <a:solidFill>
                  <a:schemeClr val="tx1"/>
                </a:solidFill>
              </a:rPr>
              <a:t>gladiatorke</a:t>
            </a:r>
            <a:r>
              <a:rPr lang="sl-SI" sz="2400" dirty="0" smtClean="0">
                <a:solidFill>
                  <a:schemeClr val="tx1"/>
                </a:solidFill>
              </a:rPr>
              <a:t> bitke, lažne </a:t>
            </a:r>
            <a:r>
              <a:rPr lang="sl-SI" sz="2400" dirty="0">
                <a:solidFill>
                  <a:schemeClr val="tx1"/>
                </a:solidFill>
              </a:rPr>
              <a:t>morske bitke, </a:t>
            </a:r>
            <a:r>
              <a:rPr lang="sl-SI" sz="2400" dirty="0" smtClean="0">
                <a:solidFill>
                  <a:schemeClr val="tx1"/>
                </a:solidFill>
              </a:rPr>
              <a:t>love </a:t>
            </a:r>
            <a:r>
              <a:rPr lang="sl-SI" sz="2400" dirty="0">
                <a:solidFill>
                  <a:schemeClr val="tx1"/>
                </a:solidFill>
              </a:rPr>
              <a:t>na živali, usmrtitve, poustvaritve znamenitih bitk in </a:t>
            </a:r>
            <a:r>
              <a:rPr lang="sl-SI" sz="2400" dirty="0" smtClean="0">
                <a:solidFill>
                  <a:schemeClr val="tx1"/>
                </a:solidFill>
              </a:rPr>
              <a:t>drame.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580112" y="5494161"/>
            <a:ext cx="3403304" cy="1132553"/>
          </a:xfrm>
          <a:prstGeom prst="wedgeRoundRectCallout">
            <a:avLst>
              <a:gd name="adj1" fmla="val -45142"/>
              <a:gd name="adj2" fmla="val -932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http://www.bbc.co.uk/history/interactive/animations/colosseum/index_embed.shtml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3289" y="2775925"/>
            <a:ext cx="3888431" cy="1224136"/>
          </a:xfrm>
          <a:prstGeom prst="wedgeRoundRectCallout">
            <a:avLst>
              <a:gd name="adj1" fmla="val 39916"/>
              <a:gd name="adj2" fmla="val 713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Sredi 3. stoletja 150 prazničnih dni, v katerih so popolnosti napolnili Kolosej.</a:t>
            </a:r>
            <a:r>
              <a:rPr lang="sl-SI" sz="2400" dirty="0" smtClean="0"/>
              <a:t>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2708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0" y="188640"/>
            <a:ext cx="8712968" cy="653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187624" y="90532"/>
            <a:ext cx="3168352" cy="1584176"/>
          </a:xfrm>
          <a:prstGeom prst="wedgeRoundRectCallout">
            <a:avLst>
              <a:gd name="adj1" fmla="val -68934"/>
              <a:gd name="adj2" fmla="val 521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Višina in premer kupole sta enaka = 43 m.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687616" y="116023"/>
            <a:ext cx="3456384" cy="1584176"/>
          </a:xfrm>
          <a:prstGeom prst="wedgeRoundRectCallout">
            <a:avLst>
              <a:gd name="adj1" fmla="val -7291"/>
              <a:gd name="adj2" fmla="val 776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Panteon je antični naziv za svetišče, posvečeno vsem bogovom.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508104" y="5013176"/>
            <a:ext cx="3491880" cy="1800200"/>
          </a:xfrm>
          <a:prstGeom prst="wedgeRoundRectCallout">
            <a:avLst>
              <a:gd name="adj1" fmla="val 9510"/>
              <a:gd name="adj2" fmla="val -963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Prvega je Zgradil Avgustov zet Agripa leta 27, kasneje večkrat popravljen, obnovljen.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87524" y="5174637"/>
            <a:ext cx="2952328" cy="1494724"/>
          </a:xfrm>
          <a:prstGeom prst="wedgeRoundRectCallout">
            <a:avLst>
              <a:gd name="adj1" fmla="val 13554"/>
              <a:gd name="adj2" fmla="val -7720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Leta 609 spremenjen v cerkev Marije, kraljice mučencev.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475656" y="2924944"/>
            <a:ext cx="4680520" cy="1728192"/>
          </a:xfrm>
          <a:prstGeom prst="wedgeRoundRectCallout">
            <a:avLst>
              <a:gd name="adj1" fmla="val -134"/>
              <a:gd name="adj2" fmla="val -671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Napis: </a:t>
            </a:r>
            <a:r>
              <a:rPr lang="sl-SI" sz="2400" dirty="0">
                <a:solidFill>
                  <a:schemeClr val="tx1"/>
                </a:solidFill>
              </a:rPr>
              <a:t>M·AGRIPPA·L·F·COS·TERTIVM·FEC</a:t>
            </a:r>
            <a:r>
              <a:rPr lang="sl-SI" sz="2400" dirty="0"/>
              <a:t>IT </a:t>
            </a:r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sl-SI" sz="2400" dirty="0" smtClean="0">
                <a:solidFill>
                  <a:schemeClr val="tx1"/>
                </a:solidFill>
              </a:rPr>
              <a:t>To je zgradil </a:t>
            </a:r>
            <a:r>
              <a:rPr lang="en-US" sz="2400" dirty="0" smtClean="0">
                <a:solidFill>
                  <a:schemeClr val="tx1"/>
                </a:solidFill>
              </a:rPr>
              <a:t>Marcus </a:t>
            </a:r>
            <a:r>
              <a:rPr lang="en-US" sz="2400" dirty="0">
                <a:solidFill>
                  <a:schemeClr val="tx1"/>
                </a:solidFill>
              </a:rPr>
              <a:t>Agrippa, </a:t>
            </a:r>
            <a:r>
              <a:rPr lang="sl-SI" sz="2400" dirty="0" smtClean="0">
                <a:solidFill>
                  <a:schemeClr val="tx1"/>
                </a:solidFill>
              </a:rPr>
              <a:t>sin </a:t>
            </a:r>
            <a:r>
              <a:rPr lang="en-US" sz="2400" dirty="0" smtClean="0">
                <a:solidFill>
                  <a:schemeClr val="tx1"/>
                </a:solidFill>
              </a:rPr>
              <a:t>Lucius</a:t>
            </a:r>
            <a:r>
              <a:rPr lang="sl-SI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sl-SI" sz="2400" dirty="0" smtClean="0">
                <a:solidFill>
                  <a:schemeClr val="tx1"/>
                </a:solidFill>
              </a:rPr>
              <a:t>tretjič konzul</a:t>
            </a:r>
            <a:r>
              <a:rPr lang="en-US" sz="2400" dirty="0" smtClean="0">
                <a:solidFill>
                  <a:schemeClr val="tx1"/>
                </a:solidFill>
              </a:rPr>
              <a:t>.”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sl-SI" sz="2400" dirty="0" smtClean="0"/>
              <a:t>: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0158293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3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566" y="-16024"/>
            <a:ext cx="5842081" cy="389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60" y="3076575"/>
            <a:ext cx="52387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r="123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012162" y="2348880"/>
            <a:ext cx="3376261" cy="1512168"/>
          </a:xfrm>
          <a:prstGeom prst="wedgeRoundRectCallout">
            <a:avLst>
              <a:gd name="adj1" fmla="val -69454"/>
              <a:gd name="adj2" fmla="val 5674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Konjske dirke: tekmovanje štirih ekip, ki so se ločevale po barvi. </a:t>
            </a:r>
            <a:r>
              <a:rPr lang="sl-SI" sz="2400" b="1" dirty="0" err="1" smtClean="0">
                <a:solidFill>
                  <a:schemeClr val="tx1"/>
                </a:solidFill>
                <a:latin typeface="Wingdings 2" panose="05020102010507070707" pitchFamily="18" charset="2"/>
              </a:rPr>
              <a:t>j</a:t>
            </a:r>
            <a:r>
              <a:rPr lang="sl-SI" sz="2400" b="1" dirty="0" err="1" smtClean="0">
                <a:solidFill>
                  <a:srgbClr val="0070C0"/>
                </a:solidFill>
                <a:latin typeface="Wingdings 2" panose="05020102010507070707" pitchFamily="18" charset="2"/>
              </a:rPr>
              <a:t>k</a:t>
            </a:r>
            <a:r>
              <a:rPr lang="sl-SI" sz="2400" b="1" dirty="0" err="1" smtClean="0">
                <a:solidFill>
                  <a:srgbClr val="FF0000"/>
                </a:solidFill>
                <a:latin typeface="Wingdings 2" panose="05020102010507070707" pitchFamily="18" charset="2"/>
              </a:rPr>
              <a:t>l</a:t>
            </a:r>
            <a:r>
              <a:rPr lang="sl-SI" sz="2400" b="1" dirty="0" err="1" smtClean="0">
                <a:solidFill>
                  <a:srgbClr val="00B050"/>
                </a:solidFill>
                <a:latin typeface="Wingdings 2" panose="05020102010507070707" pitchFamily="18" charset="2"/>
              </a:rPr>
              <a:t>m</a:t>
            </a:r>
            <a:endParaRPr lang="sl-SI" sz="2400" b="1" dirty="0">
              <a:solidFill>
                <a:srgbClr val="00B05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35157" y="5013176"/>
            <a:ext cx="2664296" cy="1512168"/>
          </a:xfrm>
          <a:prstGeom prst="wedgeRoundRectCallout">
            <a:avLst>
              <a:gd name="adj1" fmla="val 2865"/>
              <a:gd name="adj2" fmla="val -944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Uprizarjanje pomorskih bitk: napolnitev z vodo.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11560" y="476672"/>
            <a:ext cx="2664296" cy="1512168"/>
          </a:xfrm>
          <a:prstGeom prst="wedgeRoundRectCallout">
            <a:avLst>
              <a:gd name="adj1" fmla="val -20424"/>
              <a:gd name="adj2" fmla="val 725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Dolžina 600 m in širina 200 m, za 250.000 ljudi!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992011" y="5150633"/>
            <a:ext cx="3131840" cy="1656184"/>
          </a:xfrm>
          <a:prstGeom prst="wedgeRoundRectCallout">
            <a:avLst>
              <a:gd name="adj1" fmla="val -67409"/>
              <a:gd name="adj2" fmla="val -4266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Prvi zgrajen 326 pr. Kr. Ker je bil lesen, je kasneje zgorel in so zgradili novega.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012163" y="116632"/>
            <a:ext cx="4104456" cy="1512168"/>
          </a:xfrm>
          <a:prstGeom prst="wedgeRoundRectCallout">
            <a:avLst>
              <a:gd name="adj1" fmla="val -31972"/>
              <a:gd name="adj2" fmla="val 646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Za njim cesarska palača, da je imel cesar razgled direktno na tekmovanje. </a:t>
            </a:r>
            <a:endParaRPr lang="sl-SI" sz="2400" dirty="0">
              <a:solidFill>
                <a:schemeClr val="tx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19741" y="2492896"/>
            <a:ext cx="3047933" cy="1080120"/>
          </a:xfrm>
          <a:prstGeom prst="wedgeRoundRectCallout">
            <a:avLst>
              <a:gd name="adj1" fmla="val -1904"/>
              <a:gd name="adj2" fmla="val 735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Nenavadno: dirke so si lahko ogledale tudi ženske!</a:t>
            </a:r>
            <a:endParaRPr lang="sl-S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7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r="5384"/>
          <a:stretch/>
        </p:blipFill>
        <p:spPr bwMode="auto">
          <a:xfrm>
            <a:off x="21502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3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9972"/>
            <a:ext cx="9925467" cy="695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717"/>
            <a:ext cx="46339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7944" y="4725144"/>
            <a:ext cx="4896544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2. V umetnosti, filozofiji, medicini, matematiki, gradbeništvu, književnosti so Rimljani prevzemali dosežke grške kulture.</a:t>
            </a:r>
            <a:endParaRPr lang="sl-S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13625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279775"/>
            <a:ext cx="4486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6674"/>
            <a:ext cx="38100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9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7543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6093296"/>
            <a:ext cx="34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Talno ogrevanje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028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02" y="260648"/>
            <a:ext cx="1010389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2236" r="3879" b="1530"/>
          <a:stretch/>
        </p:blipFill>
        <p:spPr bwMode="auto">
          <a:xfrm>
            <a:off x="481607" y="980728"/>
            <a:ext cx="3331029" cy="515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3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53817" y="3717032"/>
            <a:ext cx="6336704" cy="23042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DN: Opiši glavne značilnosti rimskega panteona, koloseja in hipodroma.</a:t>
            </a:r>
          </a:p>
          <a:p>
            <a:pPr algn="ctr"/>
            <a:r>
              <a:rPr lang="sl-SI" sz="2400" dirty="0" smtClean="0">
                <a:solidFill>
                  <a:schemeClr val="tx1"/>
                </a:solidFill>
              </a:rPr>
              <a:t>Kje je Sloveniji najbližji amfiteater?</a:t>
            </a:r>
            <a:endParaRPr lang="sl-S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66749" y="260648"/>
            <a:ext cx="5580112" cy="2232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dirty="0" smtClean="0">
                <a:solidFill>
                  <a:schemeClr val="tx1"/>
                </a:solidFill>
              </a:rPr>
              <a:t>3. </a:t>
            </a:r>
            <a:r>
              <a:rPr lang="sl-SI" sz="2400" b="1" dirty="0">
                <a:solidFill>
                  <a:schemeClr val="accent1"/>
                </a:solidFill>
              </a:rPr>
              <a:t>UMETNOST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 prevzem grških junakov, njihovih junaštev,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dirty="0" smtClean="0">
                <a:solidFill>
                  <a:schemeClr val="tx1"/>
                </a:solidFill>
              </a:rPr>
              <a:t>književniki </a:t>
            </a:r>
            <a:r>
              <a:rPr lang="sl-SI" sz="2400" b="1" dirty="0" err="1" smtClean="0">
                <a:solidFill>
                  <a:srgbClr val="00B050"/>
                </a:solidFill>
              </a:rPr>
              <a:t>Vergilij</a:t>
            </a:r>
            <a:r>
              <a:rPr lang="sl-SI" sz="2400" dirty="0">
                <a:solidFill>
                  <a:schemeClr val="tx1"/>
                </a:solidFill>
              </a:rPr>
              <a:t>, </a:t>
            </a:r>
            <a:r>
              <a:rPr lang="sl-SI" sz="2400" b="1" dirty="0" err="1">
                <a:solidFill>
                  <a:srgbClr val="00B050"/>
                </a:solidFill>
              </a:rPr>
              <a:t>Ovidij</a:t>
            </a:r>
            <a:r>
              <a:rPr lang="sl-SI" sz="2400" dirty="0">
                <a:solidFill>
                  <a:schemeClr val="tx1"/>
                </a:solidFill>
              </a:rPr>
              <a:t>, </a:t>
            </a:r>
            <a:r>
              <a:rPr lang="sl-SI" sz="2400" b="1" dirty="0" smtClean="0">
                <a:solidFill>
                  <a:srgbClr val="00B050"/>
                </a:solidFill>
              </a:rPr>
              <a:t>Horacij</a:t>
            </a:r>
            <a:r>
              <a:rPr lang="sl-SI" sz="2400" dirty="0" smtClean="0">
                <a:solidFill>
                  <a:schemeClr val="tx1"/>
                </a:solidFill>
              </a:rPr>
              <a:t>,</a:t>
            </a:r>
            <a:endParaRPr lang="sl-SI" sz="24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dirty="0" smtClean="0">
                <a:solidFill>
                  <a:schemeClr val="tx1"/>
                </a:solidFill>
              </a:rPr>
              <a:t>mozaiki, freske.</a:t>
            </a:r>
            <a:endParaRPr lang="sl-SI" sz="2400" dirty="0">
              <a:solidFill>
                <a:schemeClr val="tx1"/>
              </a:solidFill>
            </a:endParaRPr>
          </a:p>
          <a:p>
            <a:pPr algn="ctr"/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27003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2780929"/>
            <a:ext cx="3065955" cy="364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83" y="2780929"/>
            <a:ext cx="2710725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6430875"/>
            <a:ext cx="8568952" cy="382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Vergilij</a:t>
            </a:r>
            <a:r>
              <a:rPr lang="sl-SI" dirty="0" smtClean="0">
                <a:solidFill>
                  <a:schemeClr val="tx1"/>
                </a:solidFill>
              </a:rPr>
              <a:t> (70 pr. Kr.–29 po Kr.), </a:t>
            </a:r>
            <a:r>
              <a:rPr lang="sl-SI" dirty="0" err="1" smtClean="0">
                <a:solidFill>
                  <a:schemeClr val="tx1"/>
                </a:solidFill>
              </a:rPr>
              <a:t>Ovidij</a:t>
            </a:r>
            <a:r>
              <a:rPr lang="sl-SI" dirty="0" smtClean="0">
                <a:solidFill>
                  <a:schemeClr val="tx1"/>
                </a:solidFill>
              </a:rPr>
              <a:t> (43 pr. Kr.–17 po Kr.) in Horacij (65 pr. Kr.–8 po Kr.)</a:t>
            </a:r>
            <a:endParaRPr lang="sl-SI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725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37" y="90669"/>
            <a:ext cx="31908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3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5" y="154495"/>
            <a:ext cx="6497012" cy="648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10" y="1628800"/>
            <a:ext cx="7355411" cy="490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0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1790" y="476672"/>
            <a:ext cx="6596474" cy="230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/>
          <a:stretch/>
        </p:blipFill>
        <p:spPr bwMode="auto">
          <a:xfrm>
            <a:off x="683568" y="2897425"/>
            <a:ext cx="5256584" cy="352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11860" y="6021288"/>
            <a:ext cx="2628292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>
                <a:solidFill>
                  <a:schemeClr val="tx1"/>
                </a:solidFill>
              </a:rPr>
              <a:t>2017 = MMXVII</a:t>
            </a:r>
            <a:endParaRPr lang="sl-SI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" y="645542"/>
            <a:ext cx="6900056" cy="196651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16632"/>
            <a:ext cx="4638675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515954" y="2996952"/>
            <a:ext cx="2376264" cy="36724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dirty="0">
                <a:solidFill>
                  <a:schemeClr val="tx1"/>
                </a:solidFill>
              </a:rPr>
              <a:t>4</a:t>
            </a:r>
            <a:r>
              <a:rPr lang="sl-SI" sz="2400" b="1" dirty="0" smtClean="0">
                <a:solidFill>
                  <a:schemeClr val="tx1"/>
                </a:solidFill>
              </a:rPr>
              <a:t>. </a:t>
            </a:r>
            <a:r>
              <a:rPr lang="sl-SI" sz="2400" b="1" dirty="0">
                <a:solidFill>
                  <a:schemeClr val="accent1"/>
                </a:solidFill>
              </a:rPr>
              <a:t>LATINŠČINA</a:t>
            </a:r>
            <a:r>
              <a:rPr lang="sl-SI" sz="2400" dirty="0">
                <a:solidFill>
                  <a:schemeClr val="tx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razvije se v vse dele rimske države, 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 iz nje se razvijejo romanski jeziki.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560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02894" y="1844824"/>
            <a:ext cx="4104456" cy="23762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dirty="0">
                <a:solidFill>
                  <a:schemeClr val="tx1"/>
                </a:solidFill>
              </a:rPr>
              <a:t>5</a:t>
            </a:r>
            <a:r>
              <a:rPr lang="sl-SI" sz="2400" dirty="0" smtClean="0">
                <a:solidFill>
                  <a:schemeClr val="tx1"/>
                </a:solidFill>
              </a:rPr>
              <a:t>. </a:t>
            </a:r>
            <a:r>
              <a:rPr lang="sl-SI" sz="2400" b="1" dirty="0">
                <a:solidFill>
                  <a:schemeClr val="accent1"/>
                </a:solidFill>
              </a:rPr>
              <a:t>GOVORNIŠTVO</a:t>
            </a:r>
            <a:r>
              <a:rPr lang="sl-SI" sz="2400" b="1" dirty="0">
                <a:solidFill>
                  <a:schemeClr val="tx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 dobri retoriki zelo cenjeni,</a:t>
            </a:r>
          </a:p>
          <a:p>
            <a:pPr>
              <a:buFontTx/>
              <a:buChar char="-"/>
            </a:pP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b="1" dirty="0">
                <a:solidFill>
                  <a:srgbClr val="00B050"/>
                </a:solidFill>
              </a:rPr>
              <a:t>CICERO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81" y="692696"/>
            <a:ext cx="3816426" cy="567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21969" y="260648"/>
            <a:ext cx="5688632" cy="2232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400" dirty="0">
                <a:solidFill>
                  <a:schemeClr val="tx1"/>
                </a:solidFill>
              </a:rPr>
              <a:t>6</a:t>
            </a:r>
            <a:r>
              <a:rPr lang="sl-SI" sz="2400" dirty="0" smtClean="0">
                <a:solidFill>
                  <a:schemeClr val="tx1"/>
                </a:solidFill>
              </a:rPr>
              <a:t>. </a:t>
            </a:r>
            <a:r>
              <a:rPr lang="sl-SI" sz="2400" b="1" dirty="0" smtClean="0">
                <a:solidFill>
                  <a:schemeClr val="accent1"/>
                </a:solidFill>
              </a:rPr>
              <a:t>ZGODOVINA</a:t>
            </a:r>
            <a:r>
              <a:rPr lang="sl-SI" sz="2400" dirty="0" smtClean="0">
                <a:solidFill>
                  <a:schemeClr val="tx1"/>
                </a:solidFill>
              </a:rPr>
              <a:t>: zgodovinska dela: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+ </a:t>
            </a:r>
            <a:r>
              <a:rPr lang="sl-SI" sz="2400" b="1" dirty="0" smtClean="0">
                <a:solidFill>
                  <a:srgbClr val="00B050"/>
                </a:solidFill>
              </a:rPr>
              <a:t>LIVIJ</a:t>
            </a:r>
            <a:r>
              <a:rPr lang="sl-SI" sz="2400" dirty="0" smtClean="0">
                <a:solidFill>
                  <a:schemeClr val="tx1"/>
                </a:solidFill>
              </a:rPr>
              <a:t> – opiše prvih 700 let rimske zgodovine na podlagi mitov in legend,</a:t>
            </a:r>
          </a:p>
          <a:p>
            <a:r>
              <a:rPr lang="sl-SI" sz="2400" dirty="0" smtClean="0">
                <a:solidFill>
                  <a:schemeClr val="tx1"/>
                </a:solidFill>
              </a:rPr>
              <a:t>+ </a:t>
            </a:r>
            <a:r>
              <a:rPr lang="sl-SI" sz="2400" b="1" dirty="0" smtClean="0">
                <a:solidFill>
                  <a:srgbClr val="00B050"/>
                </a:solidFill>
              </a:rPr>
              <a:t>TACIT </a:t>
            </a:r>
            <a:r>
              <a:rPr lang="sl-SI" sz="2400" dirty="0" smtClean="0">
                <a:solidFill>
                  <a:schemeClr val="tx1"/>
                </a:solidFill>
              </a:rPr>
              <a:t>– v svojem delu opiše prednosti in slabosti rimskega imperija.</a:t>
            </a:r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6" y="2636912"/>
            <a:ext cx="2664296" cy="39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3098596" cy="39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0232" y="5638078"/>
            <a:ext cx="2106353" cy="964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Livij (59 pr. Kr.–17 po Kr.) in Tacit (56–117 po Kr.)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-15969"/>
          <a:stretch/>
        </p:blipFill>
        <p:spPr bwMode="auto">
          <a:xfrm>
            <a:off x="211560" y="188640"/>
            <a:ext cx="422639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/>
          <a:stretch/>
        </p:blipFill>
        <p:spPr bwMode="auto">
          <a:xfrm>
            <a:off x="3795490" y="188640"/>
            <a:ext cx="529784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560" y="5339545"/>
            <a:ext cx="621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Strabon</a:t>
            </a:r>
            <a:r>
              <a:rPr lang="sl-SI" dirty="0" smtClean="0"/>
              <a:t> (pr. 63 pr. Kr.–24 po Kr.) in njegov zemljevid Evrope</a:t>
            </a:r>
            <a:endParaRPr lang="sl-SI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16830"/>
            <a:ext cx="48466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4149080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  <a:r>
              <a:rPr lang="sl-SI" sz="2400" dirty="0" smtClean="0"/>
              <a:t>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6718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467</Words>
  <Application>Microsoft Office PowerPoint</Application>
  <PresentationFormat>On-screen Show (4:3)</PresentationFormat>
  <Paragraphs>44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Sanja</dc:creator>
  <cp:lastModifiedBy>Sanja</cp:lastModifiedBy>
  <cp:revision>39</cp:revision>
  <dcterms:created xsi:type="dcterms:W3CDTF">2012-01-16T16:22:04Z</dcterms:created>
  <dcterms:modified xsi:type="dcterms:W3CDTF">2019-02-12T17:22:43Z</dcterms:modified>
</cp:coreProperties>
</file>